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2"/>
          </a:lnRef>
          <a:fillRef idx="2">
            <a:schemeClr val="accent2"/>
          </a:fillRef>
          <a:effectRef idx="1">
            <a:schemeClr val="accent2"/>
          </a:effectRef>
          <a:fontRef idx="minor">
            <a:schemeClr val="dk1"/>
          </a:fontRef>
        </p:style>
        <p:txBody>
          <a:bodyPr/>
          <a:lstStyle/>
          <a:p>
            <a:r>
              <a:rPr lang="en-US" dirty="0" smtClean="0"/>
              <a:t>Collocations in context</a:t>
            </a:r>
            <a:endParaRPr lang="en-US" dirty="0"/>
          </a:p>
        </p:txBody>
      </p:sp>
      <p:sp>
        <p:nvSpPr>
          <p:cNvPr id="3" name="Subtitle 2"/>
          <p:cNvSpPr>
            <a:spLocks noGrp="1"/>
          </p:cNvSpPr>
          <p:nvPr>
            <p:ph type="subTitle" idx="1"/>
          </p:nvPr>
        </p:nvSpPr>
        <p:spPr/>
        <p:style>
          <a:lnRef idx="1">
            <a:schemeClr val="accent2"/>
          </a:lnRef>
          <a:fillRef idx="2">
            <a:schemeClr val="accent2"/>
          </a:fillRef>
          <a:effectRef idx="1">
            <a:schemeClr val="accent2"/>
          </a:effectRef>
          <a:fontRef idx="minor">
            <a:schemeClr val="dk1"/>
          </a:fontRef>
        </p:style>
        <p:txBody>
          <a:bodyPr>
            <a:normAutofit/>
          </a:bodyPr>
          <a:lstStyle/>
          <a:p>
            <a:r>
              <a:rPr lang="en-US" dirty="0" smtClean="0">
                <a:solidFill>
                  <a:schemeClr val="tx1"/>
                </a:solidFill>
              </a:rPr>
              <a:t>A new perspective in collocation networks</a:t>
            </a:r>
            <a:endParaRPr lang="en-US" dirty="0">
              <a:solidFill>
                <a:schemeClr val="tx1"/>
              </a:solidFill>
            </a:endParaRPr>
          </a:p>
        </p:txBody>
      </p:sp>
    </p:spTree>
    <p:extLst>
      <p:ext uri="{BB962C8B-B14F-4D97-AF65-F5344CB8AC3E}">
        <p14:creationId xmlns:p14="http://schemas.microsoft.com/office/powerpoint/2010/main" xmlns="" val="14088677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err="1" smtClean="0"/>
              <a:t>Graphcoll</a:t>
            </a:r>
            <a:endParaRPr lang="en-US" sz="3600" dirty="0"/>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xmlns="" val="0"/>
              </a:ext>
            </a:extLst>
          </a:blip>
          <a:stretch>
            <a:fillRect/>
          </a:stretch>
        </p:blipFill>
        <p:spPr>
          <a:xfrm>
            <a:off x="654800" y="1600200"/>
            <a:ext cx="3643400" cy="4525963"/>
          </a:xfrm>
        </p:spPr>
      </p:pic>
      <p:sp>
        <p:nvSpPr>
          <p:cNvPr id="5" name="Content Placeholder 4"/>
          <p:cNvSpPr>
            <a:spLocks noGrp="1"/>
          </p:cNvSpPr>
          <p:nvPr>
            <p:ph sz="half" idx="2"/>
          </p:nvPr>
        </p:nvSpPr>
        <p:spPr/>
        <p:txBody>
          <a:bodyPr>
            <a:normAutofit/>
          </a:bodyPr>
          <a:lstStyle/>
          <a:p>
            <a:r>
              <a:rPr lang="en-US" sz="2400" dirty="0" smtClean="0">
                <a:solidFill>
                  <a:schemeClr val="tx2">
                    <a:lumMod val="50000"/>
                  </a:schemeClr>
                </a:solidFill>
              </a:rPr>
              <a:t>Usually when we look at collocations in other tools, we have this table view that tells us which collocates, in this case, the collocates of the word love are statistically important for the word love.</a:t>
            </a:r>
            <a:endParaRPr lang="en-US" sz="2400" dirty="0">
              <a:solidFill>
                <a:schemeClr val="tx2">
                  <a:lumMod val="50000"/>
                </a:schemeClr>
              </a:solidFill>
            </a:endParaRPr>
          </a:p>
        </p:txBody>
      </p:sp>
    </p:spTree>
    <p:extLst>
      <p:ext uri="{BB962C8B-B14F-4D97-AF65-F5344CB8AC3E}">
        <p14:creationId xmlns:p14="http://schemas.microsoft.com/office/powerpoint/2010/main" xmlns="" val="15422485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err="1" smtClean="0"/>
              <a:t>Graphcoll</a:t>
            </a:r>
            <a:endParaRPr lang="en-US" sz="3600" dirty="0"/>
          </a:p>
        </p:txBody>
      </p:sp>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xmlns="" val="0"/>
              </a:ext>
            </a:extLst>
          </a:blip>
          <a:stretch>
            <a:fillRect/>
          </a:stretch>
        </p:blipFill>
        <p:spPr>
          <a:xfrm>
            <a:off x="654800" y="1600200"/>
            <a:ext cx="3643400" cy="4525963"/>
          </a:xfrm>
        </p:spPr>
      </p:pic>
      <p:sp>
        <p:nvSpPr>
          <p:cNvPr id="4" name="Content Placeholder 3"/>
          <p:cNvSpPr>
            <a:spLocks noGrp="1"/>
          </p:cNvSpPr>
          <p:nvPr>
            <p:ph sz="half" idx="2"/>
          </p:nvPr>
        </p:nvSpPr>
        <p:spPr/>
        <p:txBody>
          <a:bodyPr>
            <a:normAutofit/>
          </a:bodyPr>
          <a:lstStyle/>
          <a:p>
            <a:r>
              <a:rPr lang="en-US" sz="2400" dirty="0" smtClean="0">
                <a:solidFill>
                  <a:schemeClr val="tx2">
                    <a:lumMod val="50000"/>
                  </a:schemeClr>
                </a:solidFill>
              </a:rPr>
              <a:t>Here we have collocate such as affair, fall, falling, fallen, love letters, and so on.</a:t>
            </a:r>
          </a:p>
          <a:p>
            <a:r>
              <a:rPr lang="en-US" sz="2400" dirty="0" smtClean="0">
                <a:solidFill>
                  <a:schemeClr val="tx2">
                    <a:lumMod val="50000"/>
                  </a:schemeClr>
                </a:solidFill>
              </a:rPr>
              <a:t>We also have statistical measures, in this case, it is the MI score, the mutual information that can be used to highlight the most important collocates.</a:t>
            </a:r>
            <a:endParaRPr lang="en-US" sz="2400" dirty="0">
              <a:solidFill>
                <a:schemeClr val="tx2">
                  <a:lumMod val="50000"/>
                </a:schemeClr>
              </a:solidFill>
            </a:endParaRPr>
          </a:p>
        </p:txBody>
      </p:sp>
    </p:spTree>
    <p:extLst>
      <p:ext uri="{BB962C8B-B14F-4D97-AF65-F5344CB8AC3E}">
        <p14:creationId xmlns:p14="http://schemas.microsoft.com/office/powerpoint/2010/main" xmlns="" val="29319066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err="1" smtClean="0"/>
              <a:t>Graphcoll</a:t>
            </a:r>
            <a:endParaRPr lang="en-US" sz="3600" dirty="0"/>
          </a:p>
        </p:txBody>
      </p:sp>
      <p:sp>
        <p:nvSpPr>
          <p:cNvPr id="5" name="Content Placeholder 4"/>
          <p:cNvSpPr>
            <a:spLocks noGrp="1"/>
          </p:cNvSpPr>
          <p:nvPr>
            <p:ph idx="1"/>
          </p:nvPr>
        </p:nvSpPr>
        <p:spPr/>
        <p:txBody>
          <a:bodyPr>
            <a:normAutofit/>
          </a:bodyPr>
          <a:lstStyle/>
          <a:p>
            <a:endParaRPr lang="en-US" sz="3600" dirty="0" smtClean="0"/>
          </a:p>
          <a:p>
            <a:endParaRPr lang="en-US" sz="3600" dirty="0"/>
          </a:p>
          <a:p>
            <a:r>
              <a:rPr lang="en-US" sz="3600" dirty="0" err="1" smtClean="0"/>
              <a:t>Graphcoll</a:t>
            </a:r>
            <a:r>
              <a:rPr lang="en-US" sz="3600" dirty="0" smtClean="0"/>
              <a:t> presents another insight into this collocation relationships by showing collocates in a graphical way.</a:t>
            </a:r>
            <a:endParaRPr lang="en-US" sz="3600" dirty="0"/>
          </a:p>
        </p:txBody>
      </p:sp>
    </p:spTree>
    <p:extLst>
      <p:ext uri="{BB962C8B-B14F-4D97-AF65-F5344CB8AC3E}">
        <p14:creationId xmlns:p14="http://schemas.microsoft.com/office/powerpoint/2010/main" xmlns="" val="3280707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sz="3600" dirty="0" err="1" smtClean="0"/>
              <a:t>Graphcoll</a:t>
            </a:r>
            <a:endParaRPr lang="en-US" sz="3600" dirty="0"/>
          </a:p>
        </p:txBody>
      </p:sp>
      <p:pic>
        <p:nvPicPr>
          <p:cNvPr id="7" name="Content Placeholder 6"/>
          <p:cNvPicPr>
            <a:picLocks noGrp="1" noChangeAspect="1"/>
          </p:cNvPicPr>
          <p:nvPr>
            <p:ph sz="half" idx="1"/>
          </p:nvPr>
        </p:nvPicPr>
        <p:blipFill>
          <a:blip r:embed="rId2" cstate="print">
            <a:extLst>
              <a:ext uri="{28A0092B-C50C-407E-A947-70E740481C1C}">
                <a14:useLocalDpi xmlns:a14="http://schemas.microsoft.com/office/drawing/2010/main" xmlns="" val="0"/>
              </a:ext>
            </a:extLst>
          </a:blip>
          <a:stretch>
            <a:fillRect/>
          </a:stretch>
        </p:blipFill>
        <p:spPr>
          <a:xfrm>
            <a:off x="0" y="1676400"/>
            <a:ext cx="4376616" cy="3048000"/>
          </a:xfrm>
        </p:spPr>
      </p:pic>
      <p:sp>
        <p:nvSpPr>
          <p:cNvPr id="6" name="Content Placeholder 5"/>
          <p:cNvSpPr>
            <a:spLocks noGrp="1"/>
          </p:cNvSpPr>
          <p:nvPr>
            <p:ph sz="half" idx="2"/>
          </p:nvPr>
        </p:nvSpPr>
        <p:spPr/>
        <p:txBody>
          <a:bodyPr>
            <a:normAutofit/>
          </a:bodyPr>
          <a:lstStyle/>
          <a:p>
            <a:r>
              <a:rPr lang="en-US" sz="2400" dirty="0" smtClean="0"/>
              <a:t>This is an output from </a:t>
            </a:r>
            <a:r>
              <a:rPr lang="en-US" sz="2400" dirty="0" err="1" smtClean="0"/>
              <a:t>Graphcoll</a:t>
            </a:r>
            <a:r>
              <a:rPr lang="en-US" sz="2400" dirty="0" smtClean="0"/>
              <a:t>. Actually, </a:t>
            </a:r>
            <a:r>
              <a:rPr lang="en-US" sz="2400" dirty="0" err="1" smtClean="0"/>
              <a:t>Graphcoll</a:t>
            </a:r>
            <a:r>
              <a:rPr lang="en-US" sz="2400" dirty="0" smtClean="0"/>
              <a:t> allows you to switch between the table view and graphical view and compare between them very easily and switch from one to another</a:t>
            </a:r>
            <a:endParaRPr lang="en-US" sz="2400" dirty="0"/>
          </a:p>
        </p:txBody>
      </p:sp>
    </p:spTree>
    <p:extLst>
      <p:ext uri="{BB962C8B-B14F-4D97-AF65-F5344CB8AC3E}">
        <p14:creationId xmlns:p14="http://schemas.microsoft.com/office/powerpoint/2010/main" xmlns="" val="32490680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err="1" smtClean="0"/>
              <a:t>GraphColl</a:t>
            </a:r>
            <a:endParaRPr lang="en-US" sz="3600" dirty="0"/>
          </a:p>
        </p:txBody>
      </p:sp>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xmlns="" val="0"/>
              </a:ext>
            </a:extLst>
          </a:blip>
          <a:stretch>
            <a:fillRect/>
          </a:stretch>
        </p:blipFill>
        <p:spPr>
          <a:xfrm>
            <a:off x="152400" y="2209800"/>
            <a:ext cx="4267200" cy="3200400"/>
          </a:xfrm>
        </p:spPr>
      </p:pic>
      <p:sp>
        <p:nvSpPr>
          <p:cNvPr id="4" name="Content Placeholder 3"/>
          <p:cNvSpPr>
            <a:spLocks noGrp="1"/>
          </p:cNvSpPr>
          <p:nvPr>
            <p:ph sz="half" idx="2"/>
          </p:nvPr>
        </p:nvSpPr>
        <p:spPr/>
        <p:txBody>
          <a:bodyPr>
            <a:normAutofit/>
          </a:bodyPr>
          <a:lstStyle/>
          <a:p>
            <a:r>
              <a:rPr lang="en-US" sz="2400" dirty="0" smtClean="0"/>
              <a:t>In the graphical view, we can see what we call the node, the words that we are interested in, love in the middle, and different collocates around the word love with different distances. The closer the collocate is to node, the stronger the relationship between the word love and the particular collocate.</a:t>
            </a:r>
            <a:endParaRPr lang="en-US" sz="2400" dirty="0"/>
          </a:p>
        </p:txBody>
      </p:sp>
    </p:spTree>
    <p:extLst>
      <p:ext uri="{BB962C8B-B14F-4D97-AF65-F5344CB8AC3E}">
        <p14:creationId xmlns:p14="http://schemas.microsoft.com/office/powerpoint/2010/main" xmlns="" val="30860678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err="1" smtClean="0"/>
              <a:t>GraphColl</a:t>
            </a:r>
            <a:endParaRPr lang="en-US" sz="3600" dirty="0"/>
          </a:p>
        </p:txBody>
      </p:sp>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xmlns="" val="0"/>
              </a:ext>
            </a:extLst>
          </a:blip>
          <a:stretch>
            <a:fillRect/>
          </a:stretch>
        </p:blipFill>
        <p:spPr>
          <a:xfrm>
            <a:off x="85970" y="2209800"/>
            <a:ext cx="4486030" cy="3124200"/>
          </a:xfrm>
        </p:spPr>
      </p:pic>
      <p:sp>
        <p:nvSpPr>
          <p:cNvPr id="4" name="Content Placeholder 3"/>
          <p:cNvSpPr>
            <a:spLocks noGrp="1"/>
          </p:cNvSpPr>
          <p:nvPr>
            <p:ph sz="half" idx="2"/>
          </p:nvPr>
        </p:nvSpPr>
        <p:spPr/>
        <p:txBody>
          <a:bodyPr>
            <a:normAutofit/>
          </a:bodyPr>
          <a:lstStyle/>
          <a:p>
            <a:r>
              <a:rPr lang="en-US" sz="2400" dirty="0" smtClean="0"/>
              <a:t>So, you can see, for instance, affair, and fell are fairly close to the </a:t>
            </a:r>
            <a:r>
              <a:rPr lang="en-US" sz="2400" dirty="0" err="1" smtClean="0"/>
              <a:t>centre</a:t>
            </a:r>
            <a:r>
              <a:rPr lang="en-US" sz="2400" dirty="0" smtClean="0"/>
              <a:t> of that node which is the word love.</a:t>
            </a:r>
            <a:endParaRPr lang="en-US" sz="2400" dirty="0"/>
          </a:p>
        </p:txBody>
      </p:sp>
    </p:spTree>
    <p:extLst>
      <p:ext uri="{BB962C8B-B14F-4D97-AF65-F5344CB8AC3E}">
        <p14:creationId xmlns:p14="http://schemas.microsoft.com/office/powerpoint/2010/main" xmlns="" val="15913414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err="1" smtClean="0"/>
              <a:t>GraphColl</a:t>
            </a:r>
            <a:endParaRPr lang="en-US" sz="3600" dirty="0"/>
          </a:p>
        </p:txBody>
      </p:sp>
      <p:sp>
        <p:nvSpPr>
          <p:cNvPr id="4" name="Content Placeholder 3"/>
          <p:cNvSpPr>
            <a:spLocks noGrp="1"/>
          </p:cNvSpPr>
          <p:nvPr>
            <p:ph idx="1"/>
          </p:nvPr>
        </p:nvSpPr>
        <p:spPr/>
        <p:txBody>
          <a:bodyPr>
            <a:normAutofit/>
          </a:bodyPr>
          <a:lstStyle/>
          <a:p>
            <a:pPr algn="ctr"/>
            <a:endParaRPr lang="en-US" sz="3600" dirty="0" smtClean="0"/>
          </a:p>
          <a:p>
            <a:pPr algn="ctr"/>
            <a:r>
              <a:rPr lang="en-US" sz="3600" dirty="0" smtClean="0"/>
              <a:t>With </a:t>
            </a:r>
            <a:r>
              <a:rPr lang="en-US" sz="3600" dirty="0" err="1" smtClean="0"/>
              <a:t>GraphColl</a:t>
            </a:r>
            <a:r>
              <a:rPr lang="en-US" sz="3600" dirty="0" smtClean="0"/>
              <a:t>, we can move easily beyond the first-order collocates to explore relationships between collocates at various levels of the </a:t>
            </a:r>
            <a:r>
              <a:rPr lang="en-US" sz="3600" dirty="0" err="1" smtClean="0"/>
              <a:t>collocational</a:t>
            </a:r>
            <a:r>
              <a:rPr lang="en-US" sz="3600" dirty="0" smtClean="0"/>
              <a:t> relationship </a:t>
            </a:r>
            <a:endParaRPr lang="en-US" sz="3600" dirty="0"/>
          </a:p>
        </p:txBody>
      </p:sp>
    </p:spTree>
    <p:extLst>
      <p:ext uri="{BB962C8B-B14F-4D97-AF65-F5344CB8AC3E}">
        <p14:creationId xmlns:p14="http://schemas.microsoft.com/office/powerpoint/2010/main" xmlns="" val="21619863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sz="3600" dirty="0" err="1" smtClean="0"/>
              <a:t>GraphColl</a:t>
            </a:r>
            <a:endParaRPr lang="en-US" sz="3600" dirty="0"/>
          </a:p>
        </p:txBody>
      </p:sp>
      <p:pic>
        <p:nvPicPr>
          <p:cNvPr id="9" name="Content Placeholder 8"/>
          <p:cNvPicPr>
            <a:picLocks noGrp="1" noChangeAspect="1"/>
          </p:cNvPicPr>
          <p:nvPr>
            <p:ph sz="half" idx="1"/>
          </p:nvPr>
        </p:nvPicPr>
        <p:blipFill>
          <a:blip r:embed="rId2" cstate="print">
            <a:extLst>
              <a:ext uri="{28A0092B-C50C-407E-A947-70E740481C1C}">
                <a14:useLocalDpi xmlns:a14="http://schemas.microsoft.com/office/drawing/2010/main" xmlns="" val="0"/>
              </a:ext>
            </a:extLst>
          </a:blip>
          <a:stretch>
            <a:fillRect/>
          </a:stretch>
        </p:blipFill>
        <p:spPr>
          <a:xfrm>
            <a:off x="228600" y="1981200"/>
            <a:ext cx="4256549" cy="3505200"/>
          </a:xfrm>
        </p:spPr>
      </p:pic>
      <p:sp>
        <p:nvSpPr>
          <p:cNvPr id="6" name="Content Placeholder 5"/>
          <p:cNvSpPr>
            <a:spLocks noGrp="1"/>
          </p:cNvSpPr>
          <p:nvPr>
            <p:ph sz="half" idx="2"/>
          </p:nvPr>
        </p:nvSpPr>
        <p:spPr/>
        <p:txBody>
          <a:bodyPr>
            <a:normAutofit lnSpcReduction="10000"/>
          </a:bodyPr>
          <a:lstStyle/>
          <a:p>
            <a:r>
              <a:rPr lang="en-US" sz="2400" dirty="0" smtClean="0"/>
              <a:t>This figure displays second order collocates around the node spend which is one of the prominent collocates of the original node time. We can see that, apart from time, spend is connected with another temporal expression( hours), the adverb( </a:t>
            </a:r>
            <a:r>
              <a:rPr lang="en-US" sz="2400" dirty="0" err="1" smtClean="0"/>
              <a:t>togather</a:t>
            </a:r>
            <a:r>
              <a:rPr lang="en-US" sz="2400" dirty="0" smtClean="0"/>
              <a:t>) as well as the noun ( money ).</a:t>
            </a:r>
            <a:endParaRPr lang="en-US" sz="2400" dirty="0"/>
          </a:p>
        </p:txBody>
      </p:sp>
    </p:spTree>
    <p:extLst>
      <p:ext uri="{BB962C8B-B14F-4D97-AF65-F5344CB8AC3E}">
        <p14:creationId xmlns:p14="http://schemas.microsoft.com/office/powerpoint/2010/main" xmlns="" val="40327122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err="1" smtClean="0"/>
              <a:t>GraphColl</a:t>
            </a:r>
            <a:endParaRPr lang="en-US" sz="3600" dirty="0"/>
          </a:p>
        </p:txBody>
      </p:sp>
      <p:sp>
        <p:nvSpPr>
          <p:cNvPr id="6" name="Content Placeholder 5"/>
          <p:cNvSpPr>
            <a:spLocks noGrp="1"/>
          </p:cNvSpPr>
          <p:nvPr>
            <p:ph sz="half" idx="1"/>
          </p:nvPr>
        </p:nvSpPr>
        <p:spPr/>
        <p:txBody>
          <a:bodyPr>
            <a:normAutofit lnSpcReduction="10000"/>
          </a:bodyPr>
          <a:lstStyle/>
          <a:p>
            <a:endParaRPr lang="en-US"/>
          </a:p>
        </p:txBody>
      </p:sp>
      <p:sp>
        <p:nvSpPr>
          <p:cNvPr id="4" name="Content Placeholder 3"/>
          <p:cNvSpPr>
            <a:spLocks noGrp="1"/>
          </p:cNvSpPr>
          <p:nvPr>
            <p:ph sz="half" idx="2"/>
          </p:nvPr>
        </p:nvSpPr>
        <p:spPr/>
        <p:txBody>
          <a:bodyPr>
            <a:normAutofit lnSpcReduction="10000"/>
          </a:bodyPr>
          <a:lstStyle/>
          <a:p>
            <a:pPr marL="114300" indent="0">
              <a:buNone/>
            </a:pPr>
            <a:r>
              <a:rPr lang="en-US" sz="2400" dirty="0" smtClean="0"/>
              <a:t>The connection between time and money is well-established in the literature on conceptual metaphors. </a:t>
            </a:r>
            <a:r>
              <a:rPr lang="en-US" sz="2400" dirty="0" err="1" smtClean="0"/>
              <a:t>GraphColl</a:t>
            </a:r>
            <a:r>
              <a:rPr lang="en-US" sz="2400" dirty="0" smtClean="0"/>
              <a:t> provides empirical evidence about the connectedness of these two concepts based on a corpus of general English which show that this connection is the most strongly established through various forms of the verb spend.</a:t>
            </a:r>
            <a:endParaRPr lang="en-US" sz="2400" dirty="0"/>
          </a:p>
        </p:txBody>
      </p:sp>
    </p:spTree>
    <p:extLst>
      <p:ext uri="{BB962C8B-B14F-4D97-AF65-F5344CB8AC3E}">
        <p14:creationId xmlns:p14="http://schemas.microsoft.com/office/powerpoint/2010/main" xmlns="" val="38347516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err="1" smtClean="0"/>
              <a:t>GraphColl</a:t>
            </a:r>
            <a:endParaRPr lang="en-US" sz="3600" dirty="0"/>
          </a:p>
        </p:txBody>
      </p:sp>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xmlns="" val="0"/>
              </a:ext>
            </a:extLst>
          </a:blip>
          <a:stretch>
            <a:fillRect/>
          </a:stretch>
        </p:blipFill>
        <p:spPr>
          <a:xfrm>
            <a:off x="0" y="1905000"/>
            <a:ext cx="4343400" cy="3576720"/>
          </a:xfrm>
        </p:spPr>
      </p:pic>
      <p:sp>
        <p:nvSpPr>
          <p:cNvPr id="4" name="Content Placeholder 3"/>
          <p:cNvSpPr>
            <a:spLocks noGrp="1"/>
          </p:cNvSpPr>
          <p:nvPr>
            <p:ph sz="half" idx="2"/>
          </p:nvPr>
        </p:nvSpPr>
        <p:spPr/>
        <p:txBody>
          <a:bodyPr>
            <a:normAutofit/>
          </a:bodyPr>
          <a:lstStyle/>
          <a:p>
            <a:r>
              <a:rPr lang="en-US" sz="2400" dirty="0"/>
              <a:t>We can observe that both time and money also have a number </a:t>
            </a:r>
            <a:r>
              <a:rPr lang="en-US" sz="2400" dirty="0" smtClean="0"/>
              <a:t>of unique associations that create a complex network of meanings that surpasses that one-to-one mapping “ time is money” originally suggested by </a:t>
            </a:r>
            <a:r>
              <a:rPr lang="en-US" sz="2400" dirty="0" err="1" smtClean="0"/>
              <a:t>Lakoff</a:t>
            </a:r>
            <a:r>
              <a:rPr lang="en-US" sz="2400" dirty="0" smtClean="0"/>
              <a:t> and Johnson.  </a:t>
            </a:r>
            <a:endParaRPr lang="en-US" sz="2400" dirty="0"/>
          </a:p>
          <a:p>
            <a:endParaRPr lang="en-US" sz="2400" dirty="0"/>
          </a:p>
        </p:txBody>
      </p:sp>
    </p:spTree>
    <p:extLst>
      <p:ext uri="{BB962C8B-B14F-4D97-AF65-F5344CB8AC3E}">
        <p14:creationId xmlns:p14="http://schemas.microsoft.com/office/powerpoint/2010/main" xmlns="" val="11000313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r>
              <a:rPr lang="en-US" dirty="0" smtClean="0">
                <a:solidFill>
                  <a:schemeClr val="tx1"/>
                </a:solidFill>
              </a:rPr>
              <a:t>What is the focus of the context?</a:t>
            </a:r>
            <a:endParaRPr lang="en-US" dirty="0">
              <a:solidFill>
                <a:schemeClr val="tx1"/>
              </a:solidFill>
            </a:endParaRPr>
          </a:p>
        </p:txBody>
      </p:sp>
      <p:sp>
        <p:nvSpPr>
          <p:cNvPr id="3" name="Content Placeholder 2"/>
          <p:cNvSpPr>
            <a:spLocks noGrp="1"/>
          </p:cNvSpPr>
          <p:nvPr>
            <p:ph idx="1"/>
          </p:nvPr>
        </p:nvSpPr>
        <p:spPr>
          <a:ln/>
        </p:spPr>
        <p:style>
          <a:lnRef idx="1">
            <a:schemeClr val="accent2"/>
          </a:lnRef>
          <a:fillRef idx="2">
            <a:schemeClr val="accent2"/>
          </a:fillRef>
          <a:effectRef idx="1">
            <a:schemeClr val="accent2"/>
          </a:effectRef>
          <a:fontRef idx="minor">
            <a:schemeClr val="dk1"/>
          </a:fontRef>
        </p:style>
        <p:txBody>
          <a:bodyPr/>
          <a:lstStyle/>
          <a:p>
            <a:r>
              <a:rPr lang="en-US" dirty="0" smtClean="0">
                <a:solidFill>
                  <a:schemeClr val="tx2">
                    <a:lumMod val="75000"/>
                  </a:schemeClr>
                </a:solidFill>
              </a:rPr>
              <a:t>In the context we focus on:</a:t>
            </a:r>
          </a:p>
          <a:p>
            <a:r>
              <a:rPr lang="en-US" dirty="0" smtClean="0">
                <a:solidFill>
                  <a:schemeClr val="tx2">
                    <a:lumMod val="75000"/>
                  </a:schemeClr>
                </a:solidFill>
              </a:rPr>
              <a:t>The communication of </a:t>
            </a:r>
            <a:r>
              <a:rPr lang="en-US" b="1" u="sng" dirty="0" smtClean="0">
                <a:solidFill>
                  <a:schemeClr val="tx2">
                    <a:lumMod val="75000"/>
                  </a:schemeClr>
                </a:solidFill>
              </a:rPr>
              <a:t>meaning</a:t>
            </a:r>
            <a:r>
              <a:rPr lang="en-US" dirty="0" smtClean="0">
                <a:solidFill>
                  <a:schemeClr val="tx2">
                    <a:lumMod val="75000"/>
                  </a:schemeClr>
                </a:solidFill>
              </a:rPr>
              <a:t> </a:t>
            </a:r>
          </a:p>
          <a:p>
            <a:r>
              <a:rPr lang="en-US" dirty="0" smtClean="0">
                <a:solidFill>
                  <a:schemeClr val="tx2">
                    <a:lumMod val="75000"/>
                  </a:schemeClr>
                </a:solidFill>
              </a:rPr>
              <a:t>The connections between words, not the single word</a:t>
            </a:r>
          </a:p>
          <a:p>
            <a:r>
              <a:rPr lang="en-US" dirty="0" smtClean="0">
                <a:solidFill>
                  <a:schemeClr val="tx2">
                    <a:lumMod val="75000"/>
                  </a:schemeClr>
                </a:solidFill>
              </a:rPr>
              <a:t>The repeated patterns, not one-off occurrences</a:t>
            </a:r>
          </a:p>
          <a:p>
            <a:r>
              <a:rPr lang="en-US" dirty="0" smtClean="0">
                <a:solidFill>
                  <a:schemeClr val="tx2">
                    <a:lumMod val="75000"/>
                  </a:schemeClr>
                </a:solidFill>
              </a:rPr>
              <a:t>Both quantitative and qualitative exploration</a:t>
            </a:r>
            <a:endParaRPr lang="en-US" dirty="0">
              <a:solidFill>
                <a:schemeClr val="tx2">
                  <a:lumMod val="75000"/>
                </a:schemeClr>
              </a:solidFill>
            </a:endParaRPr>
          </a:p>
        </p:txBody>
      </p:sp>
    </p:spTree>
    <p:extLst>
      <p:ext uri="{BB962C8B-B14F-4D97-AF65-F5344CB8AC3E}">
        <p14:creationId xmlns:p14="http://schemas.microsoft.com/office/powerpoint/2010/main" xmlns="" val="24630010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sz="3600" dirty="0" err="1" smtClean="0"/>
              <a:t>GraphColl</a:t>
            </a:r>
            <a:endParaRPr lang="en-US" sz="3600" dirty="0"/>
          </a:p>
        </p:txBody>
      </p:sp>
      <p:sp>
        <p:nvSpPr>
          <p:cNvPr id="6" name="Content Placeholder 5"/>
          <p:cNvSpPr>
            <a:spLocks noGrp="1"/>
          </p:cNvSpPr>
          <p:nvPr>
            <p:ph idx="1"/>
          </p:nvPr>
        </p:nvSpPr>
        <p:spPr/>
        <p:txBody>
          <a:bodyPr>
            <a:normAutofit/>
          </a:bodyPr>
          <a:lstStyle/>
          <a:p>
            <a:r>
              <a:rPr lang="en-US" sz="3600" dirty="0" smtClean="0"/>
              <a:t>When we think of collocation theoretically, there are several criteria that we use to identify collocations or different aspects of the collocation relationship. People have looked at different criteria which are distance, frequency, exclusivity, and dispersion.  </a:t>
            </a:r>
            <a:endParaRPr lang="en-US" sz="3600" dirty="0"/>
          </a:p>
        </p:txBody>
      </p:sp>
    </p:spTree>
    <p:extLst>
      <p:ext uri="{BB962C8B-B14F-4D97-AF65-F5344CB8AC3E}">
        <p14:creationId xmlns:p14="http://schemas.microsoft.com/office/powerpoint/2010/main" xmlns="" val="10819582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Distance </a:t>
            </a:r>
            <a:endParaRPr lang="en-US" dirty="0"/>
          </a:p>
        </p:txBody>
      </p:sp>
      <p:sp>
        <p:nvSpPr>
          <p:cNvPr id="3" name="Content Placeholder 2"/>
          <p:cNvSpPr>
            <a:spLocks noGrp="1"/>
          </p:cNvSpPr>
          <p:nvPr>
            <p:ph idx="1"/>
          </p:nvPr>
        </p:nvSpPr>
        <p:spPr/>
        <p:txBody>
          <a:bodyPr>
            <a:normAutofit/>
          </a:bodyPr>
          <a:lstStyle/>
          <a:p>
            <a:r>
              <a:rPr lang="en-US" sz="3600" dirty="0" smtClean="0">
                <a:solidFill>
                  <a:srgbClr val="C00000"/>
                </a:solidFill>
              </a:rPr>
              <a:t>By distance, we mean that span on the left and on the right when we are looking for the collocates around the node.</a:t>
            </a:r>
            <a:endParaRPr lang="en-US" sz="3600" dirty="0">
              <a:solidFill>
                <a:srgbClr val="C00000"/>
              </a:solidFill>
            </a:endParaRPr>
          </a:p>
        </p:txBody>
      </p:sp>
    </p:spTree>
    <p:extLst>
      <p:ext uri="{BB962C8B-B14F-4D97-AF65-F5344CB8AC3E}">
        <p14:creationId xmlns:p14="http://schemas.microsoft.com/office/powerpoint/2010/main" xmlns="" val="19885126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Frequency </a:t>
            </a:r>
            <a:endParaRPr lang="en-US" dirty="0"/>
          </a:p>
        </p:txBody>
      </p:sp>
      <p:sp>
        <p:nvSpPr>
          <p:cNvPr id="3" name="Content Placeholder 2"/>
          <p:cNvSpPr>
            <a:spLocks noGrp="1"/>
          </p:cNvSpPr>
          <p:nvPr>
            <p:ph idx="1"/>
          </p:nvPr>
        </p:nvSpPr>
        <p:spPr/>
        <p:txBody>
          <a:bodyPr>
            <a:normAutofit/>
          </a:bodyPr>
          <a:lstStyle/>
          <a:p>
            <a:r>
              <a:rPr lang="en-US" sz="3600" dirty="0" smtClean="0">
                <a:solidFill>
                  <a:srgbClr val="C00000"/>
                </a:solidFill>
              </a:rPr>
              <a:t>Frequency, of course, is the frequency of the co-occurrence of the words that we are interested in.   </a:t>
            </a:r>
            <a:endParaRPr lang="en-US" sz="3600" dirty="0">
              <a:solidFill>
                <a:srgbClr val="C00000"/>
              </a:solidFill>
            </a:endParaRPr>
          </a:p>
        </p:txBody>
      </p:sp>
    </p:spTree>
    <p:extLst>
      <p:ext uri="{BB962C8B-B14F-4D97-AF65-F5344CB8AC3E}">
        <p14:creationId xmlns:p14="http://schemas.microsoft.com/office/powerpoint/2010/main" xmlns="" val="4657766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Exclusivity </a:t>
            </a:r>
            <a:endParaRPr lang="en-US" dirty="0"/>
          </a:p>
        </p:txBody>
      </p:sp>
      <p:sp>
        <p:nvSpPr>
          <p:cNvPr id="3" name="Content Placeholder 2"/>
          <p:cNvSpPr>
            <a:spLocks noGrp="1"/>
          </p:cNvSpPr>
          <p:nvPr>
            <p:ph idx="1"/>
          </p:nvPr>
        </p:nvSpPr>
        <p:spPr/>
        <p:txBody>
          <a:bodyPr>
            <a:normAutofit/>
          </a:bodyPr>
          <a:lstStyle/>
          <a:p>
            <a:r>
              <a:rPr lang="en-US" sz="3600" dirty="0" smtClean="0">
                <a:solidFill>
                  <a:srgbClr val="C00000"/>
                </a:solidFill>
              </a:rPr>
              <a:t>It is another important aspect of the collocation relationship. The fact that the words appear more frequently in each other</a:t>
            </a:r>
            <a:r>
              <a:rPr lang="ar-EG" sz="3600" dirty="0" smtClean="0">
                <a:solidFill>
                  <a:srgbClr val="C00000"/>
                </a:solidFill>
              </a:rPr>
              <a:t>’</a:t>
            </a:r>
            <a:r>
              <a:rPr lang="en-US" sz="3600" dirty="0" smtClean="0">
                <a:solidFill>
                  <a:srgbClr val="C00000"/>
                </a:solidFill>
              </a:rPr>
              <a:t>s company than with other words.</a:t>
            </a:r>
            <a:endParaRPr lang="en-US" sz="3600" dirty="0">
              <a:solidFill>
                <a:srgbClr val="C00000"/>
              </a:solidFill>
            </a:endParaRPr>
          </a:p>
        </p:txBody>
      </p:sp>
    </p:spTree>
    <p:extLst>
      <p:ext uri="{BB962C8B-B14F-4D97-AF65-F5344CB8AC3E}">
        <p14:creationId xmlns:p14="http://schemas.microsoft.com/office/powerpoint/2010/main" xmlns="" val="37430191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Dispersion </a:t>
            </a:r>
            <a:endParaRPr lang="en-US" dirty="0"/>
          </a:p>
        </p:txBody>
      </p:sp>
      <p:sp>
        <p:nvSpPr>
          <p:cNvPr id="3" name="Content Placeholder 2"/>
          <p:cNvSpPr>
            <a:spLocks noGrp="1"/>
          </p:cNvSpPr>
          <p:nvPr>
            <p:ph idx="1"/>
          </p:nvPr>
        </p:nvSpPr>
        <p:spPr/>
        <p:txBody>
          <a:bodyPr>
            <a:normAutofit/>
          </a:bodyPr>
          <a:lstStyle/>
          <a:p>
            <a:r>
              <a:rPr lang="en-US" sz="3600" dirty="0" smtClean="0">
                <a:solidFill>
                  <a:srgbClr val="C00000"/>
                </a:solidFill>
              </a:rPr>
              <a:t>How equally or unequally the collocates are dispersed throughout different texts, disturbed throughout different text in the corpus. Do they appear only in one text, or are they a feature of multiple texts?  </a:t>
            </a:r>
            <a:endParaRPr lang="en-US" sz="3600" dirty="0">
              <a:solidFill>
                <a:srgbClr val="C00000"/>
              </a:solidFill>
            </a:endParaRPr>
          </a:p>
        </p:txBody>
      </p:sp>
    </p:spTree>
    <p:extLst>
      <p:ext uri="{BB962C8B-B14F-4D97-AF65-F5344CB8AC3E}">
        <p14:creationId xmlns:p14="http://schemas.microsoft.com/office/powerpoint/2010/main" xmlns="" val="42827154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context is:</a:t>
            </a:r>
            <a:endParaRPr lang="en-US" dirty="0"/>
          </a:p>
        </p:txBody>
      </p:sp>
      <p:sp>
        <p:nvSpPr>
          <p:cNvPr id="6" name="Content Placeholder 5"/>
          <p:cNvSpPr>
            <a:spLocks noGrp="1"/>
          </p:cNvSpPr>
          <p:nvPr>
            <p:ph idx="1"/>
          </p:nvPr>
        </p:nvSpPr>
        <p:spPr/>
        <p:txBody>
          <a:bodyPr>
            <a:normAutofit/>
          </a:bodyPr>
          <a:lstStyle/>
          <a:p>
            <a:pPr algn="ctr"/>
            <a:endParaRPr lang="en-US" sz="4400" dirty="0" smtClean="0"/>
          </a:p>
          <a:p>
            <a:pPr algn="ctr"/>
            <a:endParaRPr lang="en-US" sz="4400" dirty="0"/>
          </a:p>
          <a:p>
            <a:pPr algn="ctr"/>
            <a:r>
              <a:rPr lang="en-US" sz="4400" dirty="0" smtClean="0"/>
              <a:t>A network of meanings ( Linguistic, social, scientific, religious and so on) </a:t>
            </a:r>
            <a:endParaRPr lang="en-US" sz="4400" dirty="0"/>
          </a:p>
        </p:txBody>
      </p:sp>
    </p:spTree>
    <p:extLst>
      <p:ext uri="{BB962C8B-B14F-4D97-AF65-F5344CB8AC3E}">
        <p14:creationId xmlns:p14="http://schemas.microsoft.com/office/powerpoint/2010/main" xmlns="" val="36507712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Collocation</a:t>
            </a:r>
            <a:r>
              <a:rPr lang="en-US" dirty="0" smtClean="0"/>
              <a:t> </a:t>
            </a:r>
            <a:r>
              <a:rPr lang="en-US" sz="3600" dirty="0" smtClean="0"/>
              <a:t>in context: basic principles</a:t>
            </a:r>
            <a:endParaRPr lang="en-US" dirty="0"/>
          </a:p>
        </p:txBody>
      </p:sp>
      <p:sp>
        <p:nvSpPr>
          <p:cNvPr id="3" name="Content Placeholder 2"/>
          <p:cNvSpPr>
            <a:spLocks noGrp="1"/>
          </p:cNvSpPr>
          <p:nvPr>
            <p:ph idx="1"/>
          </p:nvPr>
        </p:nvSpPr>
        <p:spPr/>
        <p:txBody>
          <a:bodyPr>
            <a:normAutofit/>
          </a:bodyPr>
          <a:lstStyle/>
          <a:p>
            <a:r>
              <a:rPr lang="en-US" sz="2800" dirty="0" smtClean="0">
                <a:solidFill>
                  <a:srgbClr val="FF0000"/>
                </a:solidFill>
              </a:rPr>
              <a:t>The text in a particular field of discourse is organized into lexical patterns which can be visualized as networks of words that collocate with each other.</a:t>
            </a:r>
          </a:p>
          <a:p>
            <a:r>
              <a:rPr lang="en-US" sz="2800" dirty="0" smtClean="0">
                <a:solidFill>
                  <a:srgbClr val="FF0000"/>
                </a:solidFill>
              </a:rPr>
              <a:t>This idea was explored in a number of studies using both general and specialized corpora.</a:t>
            </a:r>
          </a:p>
          <a:p>
            <a:r>
              <a:rPr lang="en-US" sz="2800" dirty="0" smtClean="0">
                <a:solidFill>
                  <a:srgbClr val="FF0000"/>
                </a:solidFill>
              </a:rPr>
              <a:t>These studies indicate that collocation networks have the ability to provide us with an insight into  important lexical connections in discourse.</a:t>
            </a:r>
            <a:endParaRPr lang="en-US" sz="2800" dirty="0">
              <a:solidFill>
                <a:srgbClr val="FF0000"/>
              </a:solidFill>
            </a:endParaRPr>
          </a:p>
        </p:txBody>
      </p:sp>
    </p:spTree>
    <p:extLst>
      <p:ext uri="{BB962C8B-B14F-4D97-AF65-F5344CB8AC3E}">
        <p14:creationId xmlns:p14="http://schemas.microsoft.com/office/powerpoint/2010/main" xmlns="" val="8430177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Collocation in context: basic principles</a:t>
            </a:r>
          </a:p>
        </p:txBody>
      </p:sp>
      <p:sp>
        <p:nvSpPr>
          <p:cNvPr id="3" name="Content Placeholder 2"/>
          <p:cNvSpPr>
            <a:spLocks noGrp="1"/>
          </p:cNvSpPr>
          <p:nvPr>
            <p:ph idx="1"/>
          </p:nvPr>
        </p:nvSpPr>
        <p:spPr/>
        <p:txBody>
          <a:bodyPr>
            <a:normAutofit/>
          </a:bodyPr>
          <a:lstStyle/>
          <a:p>
            <a:r>
              <a:rPr lang="en-US" sz="3600" dirty="0" smtClean="0">
                <a:solidFill>
                  <a:srgbClr val="FF0000"/>
                </a:solidFill>
              </a:rPr>
              <a:t>These connections can be analyzed on  a systematic bases with appropriate </a:t>
            </a:r>
            <a:r>
              <a:rPr lang="en-US" sz="3600" smtClean="0">
                <a:solidFill>
                  <a:srgbClr val="FF0000"/>
                </a:solidFill>
              </a:rPr>
              <a:t>computational system</a:t>
            </a:r>
            <a:endParaRPr lang="en-US" sz="3600" dirty="0">
              <a:solidFill>
                <a:srgbClr val="FF0000"/>
              </a:solidFill>
            </a:endParaRPr>
          </a:p>
        </p:txBody>
      </p:sp>
    </p:spTree>
    <p:extLst>
      <p:ext uri="{BB962C8B-B14F-4D97-AF65-F5344CB8AC3E}">
        <p14:creationId xmlns:p14="http://schemas.microsoft.com/office/powerpoint/2010/main" xmlns="" val="19620352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Association measures and collocations parameters notion: </a:t>
            </a:r>
            <a:endParaRPr lang="en-US" sz="3600" dirty="0"/>
          </a:p>
        </p:txBody>
      </p:sp>
      <p:sp>
        <p:nvSpPr>
          <p:cNvPr id="3" name="Content Placeholder 2"/>
          <p:cNvSpPr>
            <a:spLocks noGrp="1"/>
          </p:cNvSpPr>
          <p:nvPr>
            <p:ph idx="1"/>
          </p:nvPr>
        </p:nvSpPr>
        <p:spPr/>
        <p:txBody>
          <a:bodyPr>
            <a:normAutofit/>
          </a:bodyPr>
          <a:lstStyle/>
          <a:p>
            <a:r>
              <a:rPr lang="en-US" sz="3200" dirty="0" smtClean="0">
                <a:solidFill>
                  <a:srgbClr val="FF0000"/>
                </a:solidFill>
              </a:rPr>
              <a:t>A collocation is the frequent co-occurrence of one word with another, so it is one way to learn about the relationship that one word has with other words in specific corpora.</a:t>
            </a:r>
          </a:p>
          <a:p>
            <a:r>
              <a:rPr lang="en-US" sz="3200" dirty="0" smtClean="0">
                <a:solidFill>
                  <a:srgbClr val="FF0000"/>
                </a:solidFill>
              </a:rPr>
              <a:t>The collocation networks can be used to operationalize the psychological notion of the </a:t>
            </a:r>
            <a:r>
              <a:rPr lang="en-US" sz="3200" dirty="0" err="1" smtClean="0">
                <a:solidFill>
                  <a:srgbClr val="FF0000"/>
                </a:solidFill>
              </a:rPr>
              <a:t>aboutness</a:t>
            </a:r>
            <a:r>
              <a:rPr lang="en-US" sz="3200" dirty="0" smtClean="0">
                <a:solidFill>
                  <a:srgbClr val="FF0000"/>
                </a:solidFill>
              </a:rPr>
              <a:t> of the text.</a:t>
            </a:r>
          </a:p>
          <a:p>
            <a:pPr marL="114300" indent="0">
              <a:buNone/>
            </a:pPr>
            <a:r>
              <a:rPr lang="en-US" sz="3200" dirty="0" smtClean="0">
                <a:solidFill>
                  <a:srgbClr val="FF0000"/>
                </a:solidFill>
              </a:rPr>
              <a:t>  </a:t>
            </a:r>
            <a:endParaRPr lang="en-US" sz="3200" dirty="0">
              <a:solidFill>
                <a:srgbClr val="FF0000"/>
              </a:solidFill>
            </a:endParaRPr>
          </a:p>
        </p:txBody>
      </p:sp>
    </p:spTree>
    <p:extLst>
      <p:ext uri="{BB962C8B-B14F-4D97-AF65-F5344CB8AC3E}">
        <p14:creationId xmlns:p14="http://schemas.microsoft.com/office/powerpoint/2010/main" xmlns="" val="28767697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Association measures and collocations parameters notion: </a:t>
            </a:r>
          </a:p>
        </p:txBody>
      </p:sp>
      <p:sp>
        <p:nvSpPr>
          <p:cNvPr id="3" name="Content Placeholder 2"/>
          <p:cNvSpPr>
            <a:spLocks noGrp="1"/>
          </p:cNvSpPr>
          <p:nvPr>
            <p:ph idx="1"/>
          </p:nvPr>
        </p:nvSpPr>
        <p:spPr/>
        <p:txBody>
          <a:bodyPr>
            <a:normAutofit/>
          </a:bodyPr>
          <a:lstStyle/>
          <a:p>
            <a:r>
              <a:rPr lang="en-US" sz="3600" dirty="0" smtClean="0">
                <a:solidFill>
                  <a:srgbClr val="FF0000"/>
                </a:solidFill>
              </a:rPr>
              <a:t>Therefore, collocations are a way of getting deeper insight into what the text is about.</a:t>
            </a:r>
          </a:p>
          <a:p>
            <a:r>
              <a:rPr lang="en-US" sz="3600" dirty="0" smtClean="0">
                <a:solidFill>
                  <a:srgbClr val="FF0000"/>
                </a:solidFill>
              </a:rPr>
              <a:t>The collocation relationship is </a:t>
            </a:r>
            <a:r>
              <a:rPr lang="en-US" sz="3600" smtClean="0">
                <a:solidFill>
                  <a:srgbClr val="FF0000"/>
                </a:solidFill>
              </a:rPr>
              <a:t>a complex one. </a:t>
            </a:r>
            <a:endParaRPr lang="en-US" sz="3600" dirty="0">
              <a:solidFill>
                <a:srgbClr val="FF0000"/>
              </a:solidFill>
            </a:endParaRPr>
          </a:p>
        </p:txBody>
      </p:sp>
    </p:spTree>
    <p:extLst>
      <p:ext uri="{BB962C8B-B14F-4D97-AF65-F5344CB8AC3E}">
        <p14:creationId xmlns:p14="http://schemas.microsoft.com/office/powerpoint/2010/main" xmlns="" val="39095865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err="1"/>
              <a:t>GraphColl</a:t>
            </a:r>
            <a:endParaRPr lang="en-US" sz="3600" dirty="0"/>
          </a:p>
        </p:txBody>
      </p:sp>
      <p:sp>
        <p:nvSpPr>
          <p:cNvPr id="5" name="Content Placeholder 4"/>
          <p:cNvSpPr>
            <a:spLocks noGrp="1"/>
          </p:cNvSpPr>
          <p:nvPr>
            <p:ph idx="1"/>
          </p:nvPr>
        </p:nvSpPr>
        <p:spPr/>
        <p:txBody>
          <a:bodyPr/>
          <a:lstStyle/>
          <a:p>
            <a:endParaRPr lang="en-US"/>
          </a:p>
        </p:txBody>
      </p:sp>
    </p:spTree>
    <p:extLst>
      <p:ext uri="{BB962C8B-B14F-4D97-AF65-F5344CB8AC3E}">
        <p14:creationId xmlns:p14="http://schemas.microsoft.com/office/powerpoint/2010/main" xmlns="" val="25709642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err="1"/>
              <a:t>GraphColl</a:t>
            </a:r>
            <a:endParaRPr lang="en-US" sz="3600" dirty="0"/>
          </a:p>
        </p:txBody>
      </p:sp>
      <p:sp>
        <p:nvSpPr>
          <p:cNvPr id="3" name="Content Placeholder 2"/>
          <p:cNvSpPr>
            <a:spLocks noGrp="1"/>
          </p:cNvSpPr>
          <p:nvPr>
            <p:ph idx="1"/>
          </p:nvPr>
        </p:nvSpPr>
        <p:spPr/>
        <p:txBody>
          <a:bodyPr>
            <a:normAutofit/>
          </a:bodyPr>
          <a:lstStyle/>
          <a:p>
            <a:r>
              <a:rPr lang="en-US" sz="3600" dirty="0" err="1">
                <a:solidFill>
                  <a:schemeClr val="accent2">
                    <a:lumMod val="75000"/>
                  </a:schemeClr>
                </a:solidFill>
              </a:rPr>
              <a:t>GraphColl</a:t>
            </a:r>
            <a:r>
              <a:rPr lang="en-US" sz="3600" dirty="0">
                <a:solidFill>
                  <a:schemeClr val="accent2">
                    <a:lumMod val="75000"/>
                  </a:schemeClr>
                </a:solidFill>
              </a:rPr>
              <a:t> is a tool for building and exploring networks of linguistic collocations</a:t>
            </a:r>
            <a:r>
              <a:rPr lang="en-US" sz="3600" dirty="0" smtClean="0">
                <a:solidFill>
                  <a:schemeClr val="accent2">
                    <a:lumMod val="75000"/>
                  </a:schemeClr>
                </a:solidFill>
              </a:rPr>
              <a:t>.</a:t>
            </a:r>
          </a:p>
          <a:p>
            <a:r>
              <a:rPr lang="en-US" sz="3600" dirty="0" smtClean="0">
                <a:solidFill>
                  <a:schemeClr val="accent2">
                    <a:lumMod val="75000"/>
                  </a:schemeClr>
                </a:solidFill>
              </a:rPr>
              <a:t>It is a free tool which provide full control over the statistics and methods used to build collocation network.</a:t>
            </a:r>
            <a:endParaRPr lang="en-US" sz="3600" dirty="0">
              <a:solidFill>
                <a:schemeClr val="accent2">
                  <a:lumMod val="75000"/>
                </a:schemeClr>
              </a:solidFill>
            </a:endParaRPr>
          </a:p>
        </p:txBody>
      </p:sp>
    </p:spTree>
    <p:extLst>
      <p:ext uri="{BB962C8B-B14F-4D97-AF65-F5344CB8AC3E}">
        <p14:creationId xmlns:p14="http://schemas.microsoft.com/office/powerpoint/2010/main" xmlns="" val="1474405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1812</TotalTime>
  <Words>847</Words>
  <Application>Microsoft Office PowerPoint</Application>
  <PresentationFormat>On-screen Show (4:3)</PresentationFormat>
  <Paragraphs>63</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Collocations in context</vt:lpstr>
      <vt:lpstr>What is the focus of the context?</vt:lpstr>
      <vt:lpstr>The context is:</vt:lpstr>
      <vt:lpstr>Collocation in context: basic principles</vt:lpstr>
      <vt:lpstr>Collocation in context: basic principles</vt:lpstr>
      <vt:lpstr>Association measures and collocations parameters notion: </vt:lpstr>
      <vt:lpstr>Association measures and collocations parameters notion: </vt:lpstr>
      <vt:lpstr>GraphColl</vt:lpstr>
      <vt:lpstr>GraphColl</vt:lpstr>
      <vt:lpstr>Graphcoll</vt:lpstr>
      <vt:lpstr>Graphcoll</vt:lpstr>
      <vt:lpstr>Graphcoll</vt:lpstr>
      <vt:lpstr>Graphcoll</vt:lpstr>
      <vt:lpstr>GraphColl</vt:lpstr>
      <vt:lpstr>GraphColl</vt:lpstr>
      <vt:lpstr>GraphColl</vt:lpstr>
      <vt:lpstr>GraphColl</vt:lpstr>
      <vt:lpstr>GraphColl</vt:lpstr>
      <vt:lpstr>GraphColl</vt:lpstr>
      <vt:lpstr>GraphColl</vt:lpstr>
      <vt:lpstr>Distance </vt:lpstr>
      <vt:lpstr>Frequency </vt:lpstr>
      <vt:lpstr>Exclusivity </vt:lpstr>
      <vt:lpstr>Dispersion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Collocations in context</dc:title>
  <dc:creator>vip</dc:creator>
  <cp:lastModifiedBy>adel</cp:lastModifiedBy>
  <cp:revision>41</cp:revision>
  <dcterms:created xsi:type="dcterms:W3CDTF">2006-08-16T00:00:00Z</dcterms:created>
  <dcterms:modified xsi:type="dcterms:W3CDTF">2020-03-25T21:13:51Z</dcterms:modified>
</cp:coreProperties>
</file>